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2" r:id="rId2"/>
    <p:sldId id="532" r:id="rId3"/>
    <p:sldId id="500" r:id="rId4"/>
    <p:sldId id="522" r:id="rId5"/>
    <p:sldId id="501" r:id="rId6"/>
    <p:sldId id="523" r:id="rId7"/>
    <p:sldId id="534" r:id="rId8"/>
    <p:sldId id="502" r:id="rId9"/>
    <p:sldId id="524" r:id="rId10"/>
    <p:sldId id="530" r:id="rId11"/>
    <p:sldId id="531" r:id="rId12"/>
    <p:sldId id="528" r:id="rId13"/>
    <p:sldId id="527" r:id="rId14"/>
    <p:sldId id="504" r:id="rId15"/>
    <p:sldId id="505" r:id="rId16"/>
    <p:sldId id="511" r:id="rId17"/>
    <p:sldId id="513" r:id="rId18"/>
    <p:sldId id="506" r:id="rId19"/>
    <p:sldId id="515" r:id="rId20"/>
    <p:sldId id="509" r:id="rId21"/>
    <p:sldId id="517" r:id="rId22"/>
    <p:sldId id="520" r:id="rId23"/>
    <p:sldId id="521" r:id="rId24"/>
    <p:sldId id="525" r:id="rId25"/>
    <p:sldId id="52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 autoAdjust="0"/>
    <p:restoredTop sz="86458" autoAdjust="0"/>
  </p:normalViewPr>
  <p:slideViewPr>
    <p:cSldViewPr>
      <p:cViewPr varScale="1">
        <p:scale>
          <a:sx n="87" d="100"/>
          <a:sy n="87" d="100"/>
        </p:scale>
        <p:origin x="34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1B0D21-B163-864A-9EE4-79904E4EB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C34E9-4DC2-3948-9BF9-5FE9067C4A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err="1" smtClean="0">
                <a:latin typeface="Helvetica Regular" pitchFamily="2" charset="0"/>
              </a:rPr>
              <a:t>Houngninou</a:t>
            </a:r>
            <a:r>
              <a:rPr lang="en-US" dirty="0" smtClean="0">
                <a:latin typeface="Helvetica Regular" pitchFamily="2" charset="0"/>
              </a:rPr>
              <a:t>/McGuire</a:t>
            </a:r>
            <a:endParaRPr lang="en-US" dirty="0">
              <a:latin typeface="Helvetica Regula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AFE4A-E9A5-2041-8ADE-FEAFC68A1B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38876-140F-5945-B25E-7AF27F70D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04344-1592-EF44-B423-A85B05F31A34}" type="slidenum">
              <a:rPr lang="en-US" smtClean="0">
                <a:latin typeface="Helvetica Regular" pitchFamily="2" charset="0"/>
              </a:rPr>
              <a:t>‹#›</a:t>
            </a:fld>
            <a:endParaRPr lang="en-US" dirty="0">
              <a:latin typeface="Helvetica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7327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pitchFamily="2" charset="0"/>
              </a:defRPr>
            </a:lvl1pPr>
          </a:lstStyle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pitchFamily="2" charset="0"/>
              </a:defRPr>
            </a:lvl1pPr>
          </a:lstStyle>
          <a:p>
            <a:fld id="{9CC81667-0BCA-4A93-A267-210DC22E6F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987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1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3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44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19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5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2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8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0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08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94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1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88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67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3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5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3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3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7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Open a file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Read or write (perform operation)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pitchFamily="2" charset="0"/>
                <a:ea typeface="+mn-ea"/>
                <a:cs typeface="+mn-cs"/>
              </a:rPr>
              <a:t>Close the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55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6736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/>
            </a:lvl1pPr>
            <a:lvl2pPr>
              <a:spcBef>
                <a:spcPts val="0"/>
              </a:spcBef>
              <a:spcAft>
                <a:spcPts val="1200"/>
              </a:spcAft>
              <a:defRPr sz="2200"/>
            </a:lvl2pPr>
            <a:lvl3pPr>
              <a:spcBef>
                <a:spcPts val="0"/>
              </a:spcBef>
              <a:spcAft>
                <a:spcPts val="1200"/>
              </a:spcAft>
              <a:defRPr sz="2200"/>
            </a:lvl3pPr>
            <a:lvl4pPr>
              <a:spcBef>
                <a:spcPts val="0"/>
              </a:spcBef>
              <a:spcAft>
                <a:spcPts val="1200"/>
              </a:spcAft>
              <a:defRPr sz="2200"/>
            </a:lvl4pPr>
            <a:lvl5pPr>
              <a:spcBef>
                <a:spcPts val="0"/>
              </a:spcBef>
              <a:spcAft>
                <a:spcPts val="1200"/>
              </a:spcAft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6736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5720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3688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0" i="0" kern="1200">
          <a:solidFill>
            <a:schemeClr val="accent2">
              <a:lumMod val="75000"/>
            </a:schemeClr>
          </a:solidFill>
          <a:latin typeface="Helvetica Regular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09801"/>
            <a:ext cx="7772400" cy="1470025"/>
          </a:xfrm>
        </p:spPr>
        <p:txBody>
          <a:bodyPr/>
          <a:lstStyle/>
          <a:p>
            <a:r>
              <a:rPr lang="en-US" dirty="0"/>
              <a:t>Files 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98A0-468D-8544-9536-42052308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288"/>
            <a:r>
              <a:rPr lang="en-US" dirty="0"/>
              <a:t>Files I/O: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6252-969B-3B45-A15B-CCC2FBE5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 </a:t>
            </a:r>
            <a:r>
              <a:rPr lang="en-US" dirty="0">
                <a:solidFill>
                  <a:srgbClr val="FF0000"/>
                </a:solidFill>
              </a:rPr>
              <a:t>exception</a:t>
            </a:r>
            <a:r>
              <a:rPr lang="en-US" dirty="0"/>
              <a:t> is an event, that occurs during the execution of a program.</a:t>
            </a:r>
          </a:p>
          <a:p>
            <a:r>
              <a:rPr lang="en-US" dirty="0"/>
              <a:t>If an exception occurs, the code exits without closing the file.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Here is a better way. Do this instead: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948A-1581-1141-A62D-F8CF13C1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B04C-FB70-3B44-BE4C-4D5C3780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95FC-C33D-CA46-BDFE-415321B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FFCC0-76AC-C146-A2FF-CA3B42BB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64270"/>
            <a:ext cx="3962400" cy="84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1319-09CC-6747-A035-AE87481AD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0" y="4572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74830-4EF1-5445-9573-0238D6411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7" y="4535476"/>
            <a:ext cx="4233698" cy="14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98A0-468D-8544-9536-42052308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288"/>
            <a:r>
              <a:rPr lang="en-US" dirty="0"/>
              <a:t>Files I/O: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6252-969B-3B45-A15B-CCC2FBE5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exceptions occurs, the program </a:t>
            </a:r>
            <a:r>
              <a:rPr lang="en-US" dirty="0">
                <a:solidFill>
                  <a:srgbClr val="FF0000"/>
                </a:solidFill>
              </a:rPr>
              <a:t>execution stops</a:t>
            </a:r>
            <a:r>
              <a:rPr lang="en-US" dirty="0"/>
              <a:t> until it is handled. </a:t>
            </a:r>
          </a:p>
          <a:p>
            <a:r>
              <a:rPr lang="en-US" dirty="0"/>
              <a:t>If the exception is not handled, the program </a:t>
            </a:r>
            <a:r>
              <a:rPr lang="en-US" dirty="0">
                <a:solidFill>
                  <a:srgbClr val="FF0000"/>
                </a:solidFill>
              </a:rPr>
              <a:t>crashes</a:t>
            </a:r>
            <a:r>
              <a:rPr lang="en-US" dirty="0"/>
              <a:t>!</a:t>
            </a:r>
          </a:p>
          <a:p>
            <a:pPr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/>
              <a:t> statement:</a:t>
            </a:r>
          </a:p>
          <a:p>
            <a:r>
              <a:rPr lang="en-US" dirty="0"/>
              <a:t>In Python, similar to some other programming languages, exceptions are handled using the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/>
              <a:t> statement.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948A-1581-1141-A62D-F8CF13C1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B04C-FB70-3B44-BE4C-4D5C3780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95FC-C33D-CA46-BDFE-415321B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1319-09CC-6747-A035-AE87481AD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0" y="457200"/>
            <a:ext cx="609600" cy="6096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0E730D-2A44-2246-AC68-CE4865D3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78774"/>
              </p:ext>
            </p:extLst>
          </p:nvPr>
        </p:nvGraphicFramePr>
        <p:xfrm>
          <a:off x="2057400" y="4572000"/>
          <a:ext cx="8153400" cy="1554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872213893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542215773"/>
                    </a:ext>
                  </a:extLst>
                </a:gridCol>
              </a:tblGrid>
              <a:tr h="15541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 do something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 do something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finally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60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46EA-C8ED-424E-89A1-C86BE7CA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9805-326A-B445-B609-BD45C828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Even better exception handling!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dirty="0"/>
              <a:t> statement:</a:t>
            </a: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We can use the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dirty="0"/>
              <a:t> statement for exception handling. 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open(“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census.txt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file:  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content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file.read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do something with content</a:t>
            </a:r>
          </a:p>
          <a:p>
            <a:pPr>
              <a:spcAft>
                <a:spcPts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What do you notice when using the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Helvetica" pitchFamily="2" charset="0"/>
              </a:rPr>
              <a:t>statement?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0D45-7073-5F46-B28E-1D1F57CC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6AE67-C06A-DB45-B74A-E1F9290B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5D166-2969-F74C-B482-D7D2458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46EA-C8ED-424E-89A1-C86BE7CA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9805-326A-B445-B609-BD45C828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open a file in mode 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/>
              <a:t>, the file is created and opened for writing,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</a:t>
            </a:r>
            <a:r>
              <a:rPr lang="en-US" dirty="0"/>
              <a:t> if it does not exist. </a:t>
            </a:r>
          </a:p>
          <a:p>
            <a:r>
              <a:rPr lang="en-US" dirty="0"/>
              <a:t>If the file exists we get a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FileExistsError</a:t>
            </a:r>
            <a:r>
              <a:rPr lang="en-US" dirty="0"/>
              <a:t>.</a:t>
            </a:r>
          </a:p>
          <a:p>
            <a:r>
              <a:rPr lang="en-US" dirty="0"/>
              <a:t>We can catch and handle this error: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0D45-7073-5F46-B28E-1D1F57CC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6AE67-C06A-DB45-B74A-E1F9290B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5D166-2969-F74C-B482-D7D2458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7D5E9-EF11-8B49-8F8E-38CB05E23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74" y="3448665"/>
            <a:ext cx="5187054" cy="12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6668-09E7-F14E-B72E-B7422067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read()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59F1-69CF-A947-B996-B2050DF1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&lt;file&gt;.read()</a:t>
            </a:r>
            <a:r>
              <a:rPr lang="en-US" dirty="0"/>
              <a:t> returns the entire contents of the file as a single </a:t>
            </a:r>
            <a:r>
              <a:rPr lang="en-US" dirty="0">
                <a:solidFill>
                  <a:srgbClr val="00B050"/>
                </a:solidFill>
              </a:rPr>
              <a:t>string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015B3-F286-754D-B052-D7BB171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04ED5-8675-A343-AA2D-CD6BA8A7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9BF2-3062-6146-BC5E-DA6C9E01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48B1E-BB7F-674B-BD13-B4834634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7" y="2952987"/>
            <a:ext cx="4003367" cy="2469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BE616-AAD2-E748-BE3B-62084CEFB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35780"/>
            <a:ext cx="2990520" cy="2380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D1AA0-B1DD-624A-9BC8-620B65201324}"/>
              </a:ext>
            </a:extLst>
          </p:cNvPr>
          <p:cNvSpPr txBox="1"/>
          <p:nvPr/>
        </p:nvSpPr>
        <p:spPr>
          <a:xfrm>
            <a:off x="1981200" y="25146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File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72AE8-72DB-3C48-9648-FC1519C1839A}"/>
              </a:ext>
            </a:extLst>
          </p:cNvPr>
          <p:cNvSpPr txBox="1"/>
          <p:nvPr/>
        </p:nvSpPr>
        <p:spPr>
          <a:xfrm>
            <a:off x="6324600" y="253813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&lt;file&gt;.read()</a:t>
            </a:r>
          </a:p>
        </p:txBody>
      </p:sp>
    </p:spTree>
    <p:extLst>
      <p:ext uri="{BB962C8B-B14F-4D97-AF65-F5344CB8AC3E}">
        <p14:creationId xmlns:p14="http://schemas.microsoft.com/office/powerpoint/2010/main" val="20009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E3F-D996-6F4A-B951-51F46F62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</a:t>
            </a:r>
            <a:r>
              <a:rPr lang="en-US" dirty="0" err="1"/>
              <a:t>readline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45A7-6295-D148-B8C9-FD0251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&lt;file&gt;.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readline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/>
              <a:t>returns the next line of the file, returning the text up to and including the next newline character.</a:t>
            </a:r>
          </a:p>
          <a:p>
            <a:r>
              <a:rPr lang="en-US" dirty="0"/>
              <a:t>This operation reads a file line-by-line.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15C3-C5A4-C14C-89FA-30062F4C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6961-9FF1-A54A-A5A3-99654E54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54B9F-F711-7845-A250-ED279708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F19E1-38BD-D943-A5F6-5175ACDE5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78" y="3072155"/>
            <a:ext cx="2786822" cy="3181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B6AD4-1A98-D148-8859-04637672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88180"/>
            <a:ext cx="2990520" cy="2380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54AC9C-B66F-1E45-805C-65F4CFE59D87}"/>
              </a:ext>
            </a:extLst>
          </p:cNvPr>
          <p:cNvSpPr txBox="1"/>
          <p:nvPr/>
        </p:nvSpPr>
        <p:spPr>
          <a:xfrm>
            <a:off x="1981200" y="2667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File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0F643-D2F7-734A-B5B4-9699159561E3}"/>
              </a:ext>
            </a:extLst>
          </p:cNvPr>
          <p:cNvSpPr txBox="1"/>
          <p:nvPr/>
        </p:nvSpPr>
        <p:spPr>
          <a:xfrm>
            <a:off x="6324601" y="269053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&lt;file&gt;.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1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E3F-D996-6F4A-B951-51F46F62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</a:t>
            </a:r>
            <a:r>
              <a:rPr lang="en-US" dirty="0" err="1"/>
              <a:t>readline</a:t>
            </a:r>
            <a:r>
              <a:rPr lang="en-US" dirty="0"/>
              <a:t>().strip()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45A7-6295-D148-B8C9-FD0251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.strip() </a:t>
            </a:r>
            <a:r>
              <a:rPr lang="en-US" dirty="0"/>
              <a:t>method removes the extra newline characters.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15C3-C5A4-C14C-89FA-30062F4C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6961-9FF1-A54A-A5A3-99654E54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54B9F-F711-7845-A250-ED279708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E6AB2-E854-5740-B7E1-567A028EA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54780"/>
            <a:ext cx="3293207" cy="2550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993F0-0E98-7043-AE8E-1A9427E2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54780"/>
            <a:ext cx="2990520" cy="2380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F41ED9-B614-9C43-9B43-D019C832044A}"/>
              </a:ext>
            </a:extLst>
          </p:cNvPr>
          <p:cNvSpPr txBox="1"/>
          <p:nvPr/>
        </p:nvSpPr>
        <p:spPr>
          <a:xfrm>
            <a:off x="2057400" y="21336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File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77153-3F43-D744-B29A-58196162E67B}"/>
              </a:ext>
            </a:extLst>
          </p:cNvPr>
          <p:cNvSpPr txBox="1"/>
          <p:nvPr/>
        </p:nvSpPr>
        <p:spPr>
          <a:xfrm>
            <a:off x="6400801" y="2157133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&lt;file&gt;.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().strip()</a:t>
            </a:r>
          </a:p>
        </p:txBody>
      </p:sp>
    </p:spTree>
    <p:extLst>
      <p:ext uri="{BB962C8B-B14F-4D97-AF65-F5344CB8AC3E}">
        <p14:creationId xmlns:p14="http://schemas.microsoft.com/office/powerpoint/2010/main" val="32052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E3F-D996-6F4A-B951-51F46F62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</a:t>
            </a:r>
            <a:r>
              <a:rPr lang="en-US" dirty="0" err="1"/>
              <a:t>readlines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45A7-6295-D148-B8C9-FD0251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&lt;file&gt;.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readlines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/>
              <a:t>reads all the lines of a file and saves them into a list.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015C3-C5A4-C14C-89FA-30062F4C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6961-9FF1-A54A-A5A3-99654E54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54B9F-F711-7845-A250-ED279708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597AC-3D8E-8F46-9E9E-F5EFF869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772174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58BD-742E-D442-AABA-695B34D2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write()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0C36-0105-1D45-8CC8-C3851582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&lt;file&gt;.write() </a:t>
            </a:r>
            <a:r>
              <a:rPr lang="en-US" dirty="0"/>
              <a:t>writes new contents to a file.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Warning</a:t>
            </a:r>
            <a:r>
              <a:rPr lang="en-US" dirty="0"/>
              <a:t>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.write() </a:t>
            </a:r>
            <a:r>
              <a:rPr lang="en-US" dirty="0"/>
              <a:t>overwrites the previous content of the file!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13D3-1005-0D4D-BF9D-53D022F1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7D0C-931C-2948-B28D-7E7F0DD7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52AAC-0127-FE4B-BB0B-7F7D6428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20D93-B115-DB4C-95E4-E955955D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88" y="2895601"/>
            <a:ext cx="4252589" cy="29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58BD-742E-D442-AABA-695B34D2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write()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0C36-0105-1D45-8CC8-C3851582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one important difference between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write()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 </a:t>
            </a:r>
            <a:r>
              <a:rPr lang="en-US" dirty="0"/>
              <a:t>automatically ends the line. 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write() </a:t>
            </a:r>
            <a:r>
              <a:rPr lang="en-US" dirty="0"/>
              <a:t>does not automatically end the line.</a:t>
            </a:r>
          </a:p>
          <a:p>
            <a:r>
              <a:rPr lang="en-US" dirty="0"/>
              <a:t>To end the line we add the newline character 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/>
              <a:t> manually.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13D3-1005-0D4D-BF9D-53D022F1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7D0C-931C-2948-B28D-7E7F0DD7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52AAC-0127-FE4B-BB0B-7F7D6428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3DD62-1ECF-2343-A57E-6C0AFC06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65" y="3863181"/>
            <a:ext cx="506627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F8DC8-4E94-1542-B317-638842156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6344"/>
            <a:ext cx="9144000" cy="592531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E58F2-7CCE-0543-AA00-C226EE7F8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D8C2-2DCC-E742-A200-EE9FA4C2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CF22-FC65-5249-8F20-F6149329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FD09-BF9E-8E44-9C4E-A665B96E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and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029B-E004-4F45-BAC8-AA23B04A3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dirty="0"/>
              <a:t>A text file contains the names of Texas trees.</a:t>
            </a:r>
          </a:p>
          <a:p>
            <a:r>
              <a:rPr lang="en-US" dirty="0"/>
              <a:t>Write a program that performs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names of the trees from the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Count the types of trees and write the results in a new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the trees by alphabetical order and write the results in a new file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FA41F-4BDE-8845-8831-42B168CC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FC306-37C7-5B40-807E-6DC80E73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515E5-A2AA-3942-9233-5FA54E2E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336-2017-9446-8315-D92A65611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68" b="13453"/>
          <a:stretch/>
        </p:blipFill>
        <p:spPr>
          <a:xfrm>
            <a:off x="7162801" y="4038600"/>
            <a:ext cx="279737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9A36-B095-AB4A-9136-4F394709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and Dictionaries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55B448-DECC-6845-B7AA-9C081161B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09" y="1341771"/>
            <a:ext cx="4928182" cy="41744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2ACA6-D656-B84F-B7C5-53FE7778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4029-33DC-6D47-A668-897ADD30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2BCA-5B4E-7144-BD1B-91FA58C2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3CFC8-5E17-FF4D-986F-B6BDC5E2F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87" y="1417639"/>
            <a:ext cx="2667000" cy="10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9A36-B095-AB4A-9136-4F394709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and Dictionaries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2ACA6-D656-B84F-B7C5-53FE7778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4029-33DC-6D47-A668-897ADD30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2BCA-5B4E-7144-BD1B-91FA58C2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87A3C-07B0-184F-B6E8-EE92C4A6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600200"/>
            <a:ext cx="4800600" cy="4071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3C821-D896-AC42-A27F-25FEBA018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1683344"/>
            <a:ext cx="3051783" cy="10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9A36-B095-AB4A-9136-4F394709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and Dictionaries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2ACA6-D656-B84F-B7C5-53FE7778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4029-33DC-6D47-A668-897ADD30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72BCA-5B4E-7144-BD1B-91FA58C2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F2491-B9FB-814D-8596-3B82DCD9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92" y="1295400"/>
            <a:ext cx="5539869" cy="375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90CAB-DC73-3D45-9E07-409A8C1BF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84" y="1417639"/>
            <a:ext cx="2621429" cy="13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736-6D3A-4947-A35B-FBB571AD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C9E15E-A162-4C4E-B2C4-C0CCE8F68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168210"/>
              </p:ext>
            </p:extLst>
          </p:nvPr>
        </p:nvGraphicFramePr>
        <p:xfrm>
          <a:off x="1981200" y="1462454"/>
          <a:ext cx="8077200" cy="4557344"/>
        </p:xfrm>
        <a:graphic>
          <a:graphicData uri="http://schemas.openxmlformats.org/drawingml/2006/table">
            <a:tbl>
              <a:tblPr/>
              <a:tblGrid>
                <a:gridCol w="2195744">
                  <a:extLst>
                    <a:ext uri="{9D8B030D-6E8A-4147-A177-3AD203B41FA5}">
                      <a16:colId xmlns:a16="http://schemas.microsoft.com/office/drawing/2014/main" val="93148952"/>
                    </a:ext>
                  </a:extLst>
                </a:gridCol>
                <a:gridCol w="5881456">
                  <a:extLst>
                    <a:ext uri="{9D8B030D-6E8A-4147-A177-3AD203B41FA5}">
                      <a16:colId xmlns:a16="http://schemas.microsoft.com/office/drawing/2014/main" val="82393929"/>
                    </a:ext>
                  </a:extLst>
                </a:gridCol>
              </a:tblGrid>
              <a:tr h="386073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effectLst/>
                          <a:latin typeface="Helvetica" pitchFamily="2" charset="0"/>
                        </a:rPr>
                        <a:t>Method</a:t>
                      </a:r>
                    </a:p>
                  </a:txBody>
                  <a:tcPr marL="35265" marR="28212" marT="52898" marB="49372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marL="35265" marR="28212" marT="52898" marB="49372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797130"/>
                  </a:ext>
                </a:extLst>
              </a:tr>
              <a:tr h="344923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close()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Helvetica" pitchFamily="2" charset="0"/>
                        </a:rPr>
                        <a:t>Close an open file. It has no effect if the file is already closed.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59116"/>
                  </a:ext>
                </a:extLst>
              </a:tr>
              <a:tr h="611664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detach()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Separate the underlying binary buffer from the 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TextIOBase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and return it.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86180"/>
                  </a:ext>
                </a:extLst>
              </a:tr>
              <a:tr h="344923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fileno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Return an integer number (file descriptor) of the file.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4459"/>
                  </a:ext>
                </a:extLst>
              </a:tr>
              <a:tr h="344923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flush()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Helvetica" pitchFamily="2" charset="0"/>
                        </a:rPr>
                        <a:t>Flush the write buffer of the file stream.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005450"/>
                  </a:ext>
                </a:extLst>
              </a:tr>
              <a:tr h="344923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isatty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Return True if the file stream is interactive.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06424"/>
                  </a:ext>
                </a:extLst>
              </a:tr>
              <a:tr h="611664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Read at most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characters form the file. Reads till end of file if it is negative or None.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29186"/>
                  </a:ext>
                </a:extLst>
              </a:tr>
              <a:tr h="344923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readable()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Helvetica" pitchFamily="2" charset="0"/>
                        </a:rPr>
                        <a:t>Returns True if the file stream can be read from.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9077"/>
                  </a:ext>
                </a:extLst>
              </a:tr>
              <a:tr h="611664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readline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=-1)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Read and return one line from the file. Reads in at most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bytes if specified.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12157"/>
                  </a:ext>
                </a:extLst>
              </a:tr>
              <a:tr h="611664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readlines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=-1)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Read and return a list of lines from the file. Reads in at most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n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bytes/characters if specified.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19055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F2B0-E33D-A746-8014-D04912A7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D61D-7A8E-BA4A-B798-C4C7097D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55F12-2748-DA4E-B75F-B713DCF3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7CE9-97E6-DD4D-9A44-ABF11BBA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D65A33-5E2D-5D4F-8C87-D57F7D50D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919908"/>
              </p:ext>
            </p:extLst>
          </p:nvPr>
        </p:nvGraphicFramePr>
        <p:xfrm>
          <a:off x="1981200" y="1752601"/>
          <a:ext cx="8229600" cy="3810000"/>
        </p:xfrm>
        <a:graphic>
          <a:graphicData uri="http://schemas.openxmlformats.org/drawingml/2006/table">
            <a:tbl>
              <a:tblPr/>
              <a:tblGrid>
                <a:gridCol w="2842953">
                  <a:extLst>
                    <a:ext uri="{9D8B030D-6E8A-4147-A177-3AD203B41FA5}">
                      <a16:colId xmlns:a16="http://schemas.microsoft.com/office/drawing/2014/main" val="3782644549"/>
                    </a:ext>
                  </a:extLst>
                </a:gridCol>
                <a:gridCol w="5386647">
                  <a:extLst>
                    <a:ext uri="{9D8B030D-6E8A-4147-A177-3AD203B41FA5}">
                      <a16:colId xmlns:a16="http://schemas.microsoft.com/office/drawing/2014/main" val="2979571902"/>
                    </a:ext>
                  </a:extLst>
                </a:gridCol>
              </a:tblGrid>
              <a:tr h="72493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seek(</a:t>
                      </a:r>
                      <a:r>
                        <a:rPr lang="en-US" sz="1500" b="0" i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offset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en-US" sz="1500" b="0" i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from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=SEEK_SET)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Helvetica" pitchFamily="2" charset="0"/>
                        </a:rPr>
                        <a:t>Change the file position to </a:t>
                      </a:r>
                      <a:r>
                        <a:rPr lang="en-US" sz="1500" b="0" i="0">
                          <a:effectLst/>
                          <a:latin typeface="Helvetica" pitchFamily="2" charset="0"/>
                        </a:rPr>
                        <a:t>offset</a:t>
                      </a:r>
                      <a:r>
                        <a:rPr lang="en-US" sz="1500">
                          <a:effectLst/>
                          <a:latin typeface="Helvetica" pitchFamily="2" charset="0"/>
                        </a:rPr>
                        <a:t> bytes, in reference to </a:t>
                      </a:r>
                      <a:r>
                        <a:rPr lang="en-US" sz="1500" b="0" i="0">
                          <a:effectLst/>
                          <a:latin typeface="Helvetica" pitchFamily="2" charset="0"/>
                        </a:rPr>
                        <a:t>from</a:t>
                      </a:r>
                      <a:r>
                        <a:rPr lang="en-US" sz="1500">
                          <a:effectLst/>
                          <a:latin typeface="Helvetica" pitchFamily="2" charset="0"/>
                        </a:rPr>
                        <a:t> (start, current, end).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2631"/>
                  </a:ext>
                </a:extLst>
              </a:tr>
              <a:tr h="408798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seekable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Returns True if the file stream supports random access.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851250"/>
                  </a:ext>
                </a:extLst>
              </a:tr>
              <a:tr h="40879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tell()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Helvetica" pitchFamily="2" charset="0"/>
                        </a:rPr>
                        <a:t>Returns the current file location.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010431"/>
                  </a:ext>
                </a:extLst>
              </a:tr>
              <a:tr h="72493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truncate(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=None)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Resize the file stream to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size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bytes. If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size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is not specified, resize to current location.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20023"/>
                  </a:ext>
                </a:extLst>
              </a:tr>
              <a:tr h="40879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writable()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Returns True if the file stream can be written to.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00561"/>
                  </a:ext>
                </a:extLst>
              </a:tr>
              <a:tr h="724936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Write string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s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to the file and return the number of characters written.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688970"/>
                  </a:ext>
                </a:extLst>
              </a:tr>
              <a:tr h="408798"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writelines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b="0" i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Write a list of </a:t>
                      </a:r>
                      <a:r>
                        <a:rPr lang="en-US" sz="1500" b="0" i="0" dirty="0">
                          <a:effectLst/>
                          <a:latin typeface="Helvetica" pitchFamily="2" charset="0"/>
                        </a:rPr>
                        <a:t>lines</a:t>
                      </a:r>
                      <a:r>
                        <a:rPr lang="en-US" sz="1500" dirty="0">
                          <a:effectLst/>
                          <a:latin typeface="Helvetica" pitchFamily="2" charset="0"/>
                        </a:rPr>
                        <a:t> to the file.</a:t>
                      </a:r>
                    </a:p>
                  </a:txBody>
                  <a:tcPr marL="35265" marR="28212" marT="35265" marB="31739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59462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075E-7E8A-AD4B-ABA9-540E2B284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F06C4-5A17-AA45-B3B6-EA8AE27F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08BE4-D5AE-5044-98C5-E3DB9788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762A90-5470-3043-B19D-347FAEFC6C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6014881" y="2650652"/>
            <a:ext cx="2988149" cy="2988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A133E2-646F-5A40-AAAF-4CDD09F77BAB}"/>
              </a:ext>
            </a:extLst>
          </p:cNvPr>
          <p:cNvSpPr/>
          <p:nvPr/>
        </p:nvSpPr>
        <p:spPr>
          <a:xfrm>
            <a:off x="2514600" y="2895600"/>
            <a:ext cx="2286000" cy="2514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file?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F362D-CC92-214B-9B43-F86E40185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 file is a location on the computer’s disk to permanently store data. The location on the disk is in a </a:t>
            </a:r>
            <a:r>
              <a:rPr lang="en-US" dirty="0">
                <a:solidFill>
                  <a:srgbClr val="00B050"/>
                </a:solidFill>
              </a:rPr>
              <a:t>non-volatile</a:t>
            </a:r>
            <a:r>
              <a:rPr lang="en-US" dirty="0"/>
              <a:t> memory.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68A08-2D57-FC45-9264-87590C64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6" y="2963360"/>
            <a:ext cx="1717675" cy="214204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37C4CE-EE7D-994C-AEA9-8321EE706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21536"/>
              </p:ext>
            </p:extLst>
          </p:nvPr>
        </p:nvGraphicFramePr>
        <p:xfrm>
          <a:off x="3305970" y="3368900"/>
          <a:ext cx="18287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831">
                  <a:extLst>
                    <a:ext uri="{9D8B030D-6E8A-4147-A177-3AD203B41FA5}">
                      <a16:colId xmlns:a16="http://schemas.microsoft.com/office/drawing/2014/main" val="259548138"/>
                    </a:ext>
                  </a:extLst>
                </a:gridCol>
                <a:gridCol w="638968">
                  <a:extLst>
                    <a:ext uri="{9D8B030D-6E8A-4147-A177-3AD203B41FA5}">
                      <a16:colId xmlns:a16="http://schemas.microsoft.com/office/drawing/2014/main" val="696912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open()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I/O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04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3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22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close()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1852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52D894-A45C-CB4D-8828-B596477BD7C5}"/>
              </a:ext>
            </a:extLst>
          </p:cNvPr>
          <p:cNvSpPr txBox="1"/>
          <p:nvPr/>
        </p:nvSpPr>
        <p:spPr>
          <a:xfrm>
            <a:off x="6248400" y="3551872"/>
            <a:ext cx="106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Census Data</a:t>
            </a:r>
          </a:p>
          <a:p>
            <a:r>
              <a:rPr lang="en-US" sz="1000" dirty="0">
                <a:latin typeface="Courier" pitchFamily="2" charset="0"/>
              </a:rPr>
              <a:t>New York</a:t>
            </a:r>
          </a:p>
          <a:p>
            <a:r>
              <a:rPr lang="en-US" sz="1000" dirty="0">
                <a:latin typeface="Courier" pitchFamily="2" charset="0"/>
              </a:rPr>
              <a:t>8,622,698</a:t>
            </a:r>
          </a:p>
          <a:p>
            <a:r>
              <a:rPr lang="en-US" sz="1000" dirty="0">
                <a:latin typeface="Courier" pitchFamily="2" charset="0"/>
              </a:rPr>
              <a:t>Los Angeles</a:t>
            </a:r>
          </a:p>
          <a:p>
            <a:r>
              <a:rPr lang="en-US" sz="1000" dirty="0">
                <a:latin typeface="Courier" pitchFamily="2" charset="0"/>
              </a:rPr>
              <a:t>3,999,759</a:t>
            </a:r>
          </a:p>
          <a:p>
            <a:r>
              <a:rPr lang="en-US" sz="1000" dirty="0">
                <a:latin typeface="Courier" pitchFamily="2" charset="0"/>
              </a:rPr>
              <a:t>Chicago</a:t>
            </a:r>
          </a:p>
          <a:p>
            <a:r>
              <a:rPr lang="en-US" sz="1000" dirty="0">
                <a:latin typeface="Courier" pitchFamily="2" charset="0"/>
              </a:rPr>
              <a:t>2,716,450</a:t>
            </a:r>
          </a:p>
          <a:p>
            <a:r>
              <a:rPr lang="en-US" sz="1000" dirty="0">
                <a:latin typeface="Courier" pitchFamily="2" charset="0"/>
              </a:rPr>
              <a:t>Houston</a:t>
            </a:r>
          </a:p>
          <a:p>
            <a:r>
              <a:rPr lang="en-US" sz="1000" dirty="0">
                <a:latin typeface="Courier" pitchFamily="2" charset="0"/>
              </a:rPr>
              <a:t>2,312,717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40F8E-6854-CB48-A2D4-02F448DEBC6F}"/>
              </a:ext>
            </a:extLst>
          </p:cNvPr>
          <p:cNvCxnSpPr>
            <a:cxnSpLocks/>
          </p:cNvCxnSpPr>
          <p:nvPr/>
        </p:nvCxnSpPr>
        <p:spPr>
          <a:xfrm>
            <a:off x="5287169" y="4034379"/>
            <a:ext cx="60960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456D4-F09F-374B-9804-4446542F9913}"/>
              </a:ext>
            </a:extLst>
          </p:cNvPr>
          <p:cNvCxnSpPr>
            <a:cxnSpLocks/>
          </p:cNvCxnSpPr>
          <p:nvPr/>
        </p:nvCxnSpPr>
        <p:spPr>
          <a:xfrm flipH="1">
            <a:off x="5306219" y="4251849"/>
            <a:ext cx="60960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73A141-032A-5D44-8347-B1F3355F12D5}"/>
              </a:ext>
            </a:extLst>
          </p:cNvPr>
          <p:cNvSpPr txBox="1"/>
          <p:nvPr/>
        </p:nvSpPr>
        <p:spPr>
          <a:xfrm>
            <a:off x="3045276" y="50408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Program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0FAE5-82F6-CF40-B529-B335CCF01F4A}"/>
              </a:ext>
            </a:extLst>
          </p:cNvPr>
          <p:cNvSpPr txBox="1"/>
          <p:nvPr/>
        </p:nvSpPr>
        <p:spPr>
          <a:xfrm>
            <a:off x="7007676" y="52279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Disk space</a:t>
            </a:r>
          </a:p>
        </p:txBody>
      </p:sp>
    </p:spTree>
    <p:extLst>
      <p:ext uri="{BB962C8B-B14F-4D97-AF65-F5344CB8AC3E}">
        <p14:creationId xmlns:p14="http://schemas.microsoft.com/office/powerpoint/2010/main" val="156944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I/O: text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F362D-CC92-214B-9B43-F86E4018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 text file only contains text 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special formatting </a:t>
            </a:r>
            <a:r>
              <a:rPr lang="en-US" dirty="0"/>
              <a:t>such as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bold text</a:t>
            </a:r>
            <a:r>
              <a:rPr lang="en-US" dirty="0"/>
              <a:t>,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italic text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images</a:t>
            </a:r>
            <a:r>
              <a:rPr lang="en-US" dirty="0"/>
              <a:t>, etc. 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</a:rPr>
              <a:t>A character can be:</a:t>
            </a:r>
          </a:p>
          <a:p>
            <a:pPr marL="180975" indent="-169863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numbers: 1, 3, 6, ...</a:t>
            </a:r>
          </a:p>
          <a:p>
            <a:pPr marL="180975" indent="-169863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letters: M, p, y, t, ...</a:t>
            </a:r>
          </a:p>
          <a:p>
            <a:pPr marL="180975" indent="-169863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non-alphanumeric symbols: #, $ ...</a:t>
            </a:r>
          </a:p>
          <a:p>
            <a:pPr marL="180975" indent="-169863">
              <a:spcAft>
                <a:spcPts val="2200"/>
              </a:spcAft>
              <a:buFont typeface="Arial" panose="020B0604020202020204" pitchFamily="34" charset="0"/>
              <a:buChar char="•"/>
            </a:pPr>
            <a:r>
              <a:rPr lang="en-US" dirty="0"/>
              <a:t>other symbols: </a:t>
            </a:r>
            <a:r>
              <a:rPr lang="ja-JP" altLang="en-US"/>
              <a:t>汉</a:t>
            </a:r>
            <a:r>
              <a:rPr lang="en-US" altLang="ja-JP" dirty="0"/>
              <a:t>,</a:t>
            </a:r>
            <a:r>
              <a:rPr lang="en-US" dirty="0"/>
              <a:t> </a:t>
            </a:r>
            <a:r>
              <a:rPr lang="az-Cyrl-AZ" dirty="0"/>
              <a:t>Й</a:t>
            </a:r>
            <a:r>
              <a:rPr lang="en-US" dirty="0"/>
              <a:t> ...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 text files, lines are broken up by special </a:t>
            </a:r>
            <a:r>
              <a:rPr lang="en-US" dirty="0">
                <a:solidFill>
                  <a:srgbClr val="00B050"/>
                </a:solidFill>
              </a:rPr>
              <a:t>invisible characters</a:t>
            </a:r>
            <a:r>
              <a:rPr lang="en-US" dirty="0"/>
              <a:t> that mark end of lines.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Invisible characters like these are called </a:t>
            </a:r>
            <a:r>
              <a:rPr lang="en-US" dirty="0">
                <a:solidFill>
                  <a:srgbClr val="00B050"/>
                </a:solidFill>
              </a:rPr>
              <a:t>control characters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In Python the end of the line character is </a:t>
            </a:r>
            <a:r>
              <a:rPr lang="en-US" dirty="0">
                <a:solidFill>
                  <a:srgbClr val="00B050"/>
                </a:solidFill>
              </a:rPr>
              <a:t>\n.</a:t>
            </a:r>
            <a:endParaRPr lang="az-Cyrl-AZ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I/O: open()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12B284-6C50-BF4A-968E-643791BA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rgbClr val="00B050"/>
                </a:solidFill>
              </a:rPr>
              <a:t>open()</a:t>
            </a:r>
            <a:r>
              <a:rPr lang="en-US" dirty="0"/>
              <a:t> function creates a file object (a way of getting at the contents of the file).</a:t>
            </a:r>
          </a:p>
          <a:p>
            <a:pPr>
              <a:spcAft>
                <a:spcPts val="1000"/>
              </a:spcAft>
            </a:pPr>
            <a:r>
              <a:rPr lang="en-US" dirty="0"/>
              <a:t>The file object is also called a </a:t>
            </a:r>
            <a:r>
              <a:rPr lang="en-US" dirty="0">
                <a:solidFill>
                  <a:srgbClr val="00B050"/>
                </a:solidFill>
              </a:rPr>
              <a:t>handle</a:t>
            </a:r>
            <a:r>
              <a:rPr lang="en-US" dirty="0"/>
              <a:t>, it is used to read or write to the file.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dirty="0"/>
              <a:t> is the path the file.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US" dirty="0"/>
              <a:t> is the file system permission.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60682B-120C-A74B-879F-86E38762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38" y="4333082"/>
            <a:ext cx="5193525" cy="14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I/O: modes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12B284-6C50-BF4A-968E-643791BA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Modes are the file system permissions given to a user to access a file. 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E15792-139B-4B4C-9FEF-AC24711B5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62835"/>
              </p:ext>
            </p:extLst>
          </p:nvPr>
        </p:nvGraphicFramePr>
        <p:xfrm>
          <a:off x="2057400" y="2667000"/>
          <a:ext cx="7772400" cy="2926080"/>
        </p:xfrm>
        <a:graphic>
          <a:graphicData uri="http://schemas.openxmlformats.org/drawingml/2006/table">
            <a:tbl>
              <a:tblPr/>
              <a:tblGrid>
                <a:gridCol w="1655233">
                  <a:extLst>
                    <a:ext uri="{9D8B030D-6E8A-4147-A177-3AD203B41FA5}">
                      <a16:colId xmlns:a16="http://schemas.microsoft.com/office/drawing/2014/main" val="3776479414"/>
                    </a:ext>
                  </a:extLst>
                </a:gridCol>
                <a:gridCol w="6117167">
                  <a:extLst>
                    <a:ext uri="{9D8B030D-6E8A-4147-A177-3AD203B41FA5}">
                      <a16:colId xmlns:a16="http://schemas.microsoft.com/office/drawing/2014/main" val="3394028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49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'r'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open for reading (default)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60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'w'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open for writing, truncating the file first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89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'x'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open for exclusive creation, failing if the file already exists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2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'a'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open for writing, appending to the end of the file if it exists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43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'b'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binary mode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85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't'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text mode (default)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32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'+'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open a disk file for updating (reading and writing)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96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2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I/O: modes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12B284-6C50-BF4A-968E-643791BA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' </a:t>
            </a:r>
            <a:r>
              <a:rPr lang="en-US" sz="1900" dirty="0"/>
              <a:t>r</a:t>
            </a:r>
            <a:r>
              <a:rPr lang="en-US" sz="1600" dirty="0">
                <a:solidFill>
                  <a:prstClr val="black"/>
                </a:solidFill>
              </a:rPr>
              <a:t>'</a:t>
            </a:r>
            <a:r>
              <a:rPr lang="en-US" sz="1900" dirty="0"/>
              <a:t> Open file for reading. The stream is at the beginning of the file.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900" dirty="0"/>
              <a:t>'r+' </a:t>
            </a:r>
            <a:r>
              <a:rPr lang="en-US" sz="1900" dirty="0">
                <a:solidFill>
                  <a:srgbClr val="00B050"/>
                </a:solidFill>
              </a:rPr>
              <a:t>Open for reading and writing</a:t>
            </a:r>
            <a:r>
              <a:rPr lang="en-US" sz="1900" dirty="0"/>
              <a:t>. 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</a:rPr>
              <a:t>The stream is at the beginning of the file</a:t>
            </a:r>
            <a:r>
              <a:rPr lang="en-US" sz="1900" dirty="0"/>
              <a:t>.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900" dirty="0"/>
              <a:t>'w' Truncate file to size zero or create a new file. The stream is at the beginning of the file.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900" dirty="0"/>
              <a:t>'w+' </a:t>
            </a:r>
            <a:r>
              <a:rPr lang="en-US" sz="1900" dirty="0">
                <a:solidFill>
                  <a:srgbClr val="00B050"/>
                </a:solidFill>
              </a:rPr>
              <a:t>Open for reading and writing</a:t>
            </a:r>
            <a:r>
              <a:rPr lang="en-US" sz="1900" dirty="0"/>
              <a:t>. The file is created if it does not exist, otherwise it is truncated. 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</a:rPr>
              <a:t>The stream is at the beginning of the file</a:t>
            </a:r>
            <a:r>
              <a:rPr lang="en-US" sz="1900" dirty="0"/>
              <a:t>.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900" dirty="0"/>
              <a:t>'a' Open for writing. The file is created if it does not exist. The stream is at the end of the file. 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900" dirty="0"/>
              <a:t>'a+' </a:t>
            </a:r>
            <a:r>
              <a:rPr lang="en-US" sz="1900" dirty="0">
                <a:solidFill>
                  <a:srgbClr val="00B050"/>
                </a:solidFill>
              </a:rPr>
              <a:t>Open for reading and writing</a:t>
            </a:r>
            <a:r>
              <a:rPr lang="en-US" sz="1900" dirty="0"/>
              <a:t>.  The file is created if it does not exist.  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</a:rPr>
              <a:t>The stream is at the end of the file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88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I/O: text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D895-882E-3C46-A5B5-EBDF9E2E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2E61-0AF9-854E-8E40-3CD1DE34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018C5A-0710-BC42-847E-6AE31C492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570038"/>
            <a:ext cx="6528335" cy="3687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B7480-B491-9440-A895-E214F70861D2}"/>
              </a:ext>
            </a:extLst>
          </p:cNvPr>
          <p:cNvSpPr txBox="1"/>
          <p:nvPr/>
        </p:nvSpPr>
        <p:spPr>
          <a:xfrm>
            <a:off x="4495800" y="4069080"/>
            <a:ext cx="4203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0082"/>
                </a:solidFill>
              </a:rPr>
              <a:t>'a'</a:t>
            </a:r>
          </a:p>
        </p:txBody>
      </p:sp>
    </p:spTree>
    <p:extLst>
      <p:ext uri="{BB962C8B-B14F-4D97-AF65-F5344CB8AC3E}">
        <p14:creationId xmlns:p14="http://schemas.microsoft.com/office/powerpoint/2010/main" val="7229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98A0-468D-8544-9536-42052308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I/O: close()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6252-969B-3B45-A15B-CCC2FBE5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Remember to close!</a:t>
            </a:r>
          </a:p>
          <a:p>
            <a:r>
              <a:rPr lang="en-US" dirty="0"/>
              <a:t>When the operations on the file are done, close the file.</a:t>
            </a:r>
          </a:p>
          <a:p>
            <a:r>
              <a:rPr lang="en-US" dirty="0"/>
              <a:t>Closing a file frees up the resources that were tied with the file.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948A-1581-1141-A62D-F8CF13C1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B04C-FB70-3B44-BE4C-4D5C3780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95FC-C33D-CA46-BDFE-415321B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FFCC0-76AC-C146-A2FF-CA3B42BB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429000"/>
            <a:ext cx="3962400" cy="8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59537</TotalTime>
  <Words>1535</Words>
  <Application>Microsoft Office PowerPoint</Application>
  <PresentationFormat>Widescreen</PresentationFormat>
  <Paragraphs>288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Consolas</vt:lpstr>
      <vt:lpstr>Courier</vt:lpstr>
      <vt:lpstr>Helvetica</vt:lpstr>
      <vt:lpstr>Helvetica Regular</vt:lpstr>
      <vt:lpstr>Office Theme</vt:lpstr>
      <vt:lpstr>Files I/O</vt:lpstr>
      <vt:lpstr>PowerPoint Presentation</vt:lpstr>
      <vt:lpstr>What is a file?</vt:lpstr>
      <vt:lpstr>Files I/O: text files</vt:lpstr>
      <vt:lpstr>Files I/O: open()</vt:lpstr>
      <vt:lpstr>Files I/O: modes</vt:lpstr>
      <vt:lpstr>Files I/O: modes</vt:lpstr>
      <vt:lpstr>Files I/O: text files</vt:lpstr>
      <vt:lpstr>Files I/O: close()</vt:lpstr>
      <vt:lpstr>Files I/O: exception handling</vt:lpstr>
      <vt:lpstr>Files I/O: exception handling</vt:lpstr>
      <vt:lpstr>Files I/O: exception handling</vt:lpstr>
      <vt:lpstr>Files I/O: exception handling</vt:lpstr>
      <vt:lpstr>Files I/O: read()</vt:lpstr>
      <vt:lpstr>Files I/O: readline()</vt:lpstr>
      <vt:lpstr>Files I/O: readline().strip()</vt:lpstr>
      <vt:lpstr>Files I/O: readlines()</vt:lpstr>
      <vt:lpstr>Files I/O: write()</vt:lpstr>
      <vt:lpstr>Files I/O: write()</vt:lpstr>
      <vt:lpstr>Files and Dictionaries</vt:lpstr>
      <vt:lpstr>Files and Dictionaries</vt:lpstr>
      <vt:lpstr>Files and Dictionaries</vt:lpstr>
      <vt:lpstr>Files and Dictionaries</vt:lpstr>
      <vt:lpstr>Files I/O: methods</vt:lpstr>
      <vt:lpstr>Files I/O: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5381/7381 Computer Architecture Spring 2010</dc:title>
  <dc:creator>Ted</dc:creator>
  <cp:lastModifiedBy>McGuire, Timothy J</cp:lastModifiedBy>
  <cp:revision>1259</cp:revision>
  <cp:lastPrinted>2020-07-29T22:47:19Z</cp:lastPrinted>
  <dcterms:created xsi:type="dcterms:W3CDTF">2006-08-16T00:00:00Z</dcterms:created>
  <dcterms:modified xsi:type="dcterms:W3CDTF">2021-03-12T17:57:39Z</dcterms:modified>
</cp:coreProperties>
</file>